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24384000" cy="9753600"/>
  <p:notesSz cx="6858000" cy="9144000"/>
  <p:defaultTextStyle>
    <a:lvl1pPr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4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Antipasto"/>
          <a:ea typeface="Antipasto"/>
          <a:cs typeface="Antipast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FAFA"/>
          </a:solidFill>
        </a:fill>
      </a:tcStyle>
    </a:wholeTbl>
    <a:band2H>
      <a:tcTxStyle/>
      <a:tcStyle>
        <a:tcBdr/>
        <a:fill>
          <a:solidFill>
            <a:srgbClr val="FAFDFD"/>
          </a:solidFill>
        </a:fill>
      </a:tcStyle>
    </a:band2H>
    <a:firstCol>
      <a:tcTxStyle b="on" i="off">
        <a:font>
          <a:latin typeface="Antipasto"/>
          <a:ea typeface="Antipasto"/>
          <a:cs typeface="Antipas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6E6E9"/>
          </a:solidFill>
        </a:fill>
      </a:tcStyle>
    </a:firstCol>
    <a:lastRow>
      <a:tcTxStyle b="on" i="off">
        <a:font>
          <a:latin typeface="Antipasto"/>
          <a:ea typeface="Antipasto"/>
          <a:cs typeface="Antipas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6E6E9"/>
          </a:solidFill>
        </a:fill>
      </a:tcStyle>
    </a:lastRow>
    <a:firstRow>
      <a:tcTxStyle b="on" i="off">
        <a:font>
          <a:latin typeface="Antipasto"/>
          <a:ea typeface="Antipasto"/>
          <a:cs typeface="Antipast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6E6E9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392" y="-112"/>
      </p:cViewPr>
      <p:guideLst>
        <p:guide orient="horz" pos="3072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42726447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2200">
        <a:latin typeface="Lucida Grande"/>
        <a:ea typeface="Lucida Grande"/>
        <a:cs typeface="Lucida Grande"/>
        <a:sym typeface="Lucida Grande"/>
      </a:defRPr>
    </a:lvl1pPr>
    <a:lvl2pPr indent="228600" defTabSz="457200">
      <a:defRPr sz="2200">
        <a:latin typeface="Lucida Grande"/>
        <a:ea typeface="Lucida Grande"/>
        <a:cs typeface="Lucida Grande"/>
        <a:sym typeface="Lucida Grande"/>
      </a:defRPr>
    </a:lvl2pPr>
    <a:lvl3pPr indent="457200" defTabSz="457200">
      <a:defRPr sz="2200">
        <a:latin typeface="Lucida Grande"/>
        <a:ea typeface="Lucida Grande"/>
        <a:cs typeface="Lucida Grande"/>
        <a:sym typeface="Lucida Grande"/>
      </a:defRPr>
    </a:lvl3pPr>
    <a:lvl4pPr indent="685800" defTabSz="457200">
      <a:defRPr sz="2200">
        <a:latin typeface="Lucida Grande"/>
        <a:ea typeface="Lucida Grande"/>
        <a:cs typeface="Lucida Grande"/>
        <a:sym typeface="Lucida Grande"/>
      </a:defRPr>
    </a:lvl4pPr>
    <a:lvl5pPr indent="914400" defTabSz="457200">
      <a:defRPr sz="2200">
        <a:latin typeface="Lucida Grande"/>
        <a:ea typeface="Lucida Grande"/>
        <a:cs typeface="Lucida Grande"/>
        <a:sym typeface="Lucida Grande"/>
      </a:defRPr>
    </a:lvl5pPr>
    <a:lvl6pPr indent="1143000" defTabSz="457200">
      <a:defRPr sz="2200">
        <a:latin typeface="Lucida Grande"/>
        <a:ea typeface="Lucida Grande"/>
        <a:cs typeface="Lucida Grande"/>
        <a:sym typeface="Lucida Grande"/>
      </a:defRPr>
    </a:lvl6pPr>
    <a:lvl7pPr indent="1371600" defTabSz="457200">
      <a:defRPr sz="2200">
        <a:latin typeface="Lucida Grande"/>
        <a:ea typeface="Lucida Grande"/>
        <a:cs typeface="Lucida Grande"/>
        <a:sym typeface="Lucida Grande"/>
      </a:defRPr>
    </a:lvl7pPr>
    <a:lvl8pPr indent="1600200" defTabSz="457200">
      <a:defRPr sz="2200">
        <a:latin typeface="Lucida Grande"/>
        <a:ea typeface="Lucida Grande"/>
        <a:cs typeface="Lucida Grande"/>
        <a:sym typeface="Lucida Grande"/>
      </a:defRPr>
    </a:lvl8pPr>
    <a:lvl9pPr indent="1828800" defTabSz="457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 Foto AIC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642100" y="253999"/>
            <a:ext cx="11099800" cy="2159001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584200">
              <a:defRPr sz="7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800">
                <a:solidFill>
                  <a:srgbClr val="FFFFFF"/>
                </a:solidFill>
              </a:rPr>
              <a:t>Titolo Testo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642100" y="2590800"/>
            <a:ext cx="5334000" cy="6286500"/>
          </a:xfrm>
          <a:prstGeom prst="rect">
            <a:avLst/>
          </a:prstGeom>
          <a:ln>
            <a:miter lim="400000"/>
          </a:ln>
        </p:spPr>
        <p:txBody>
          <a:bodyPr lIns="0" tIns="0" rIns="0" bIns="0" anchor="ctr">
            <a:normAutofit/>
          </a:bodyPr>
          <a:lstStyle>
            <a:lvl1pPr marL="318407" indent="-318407" defTabSz="584200">
              <a:spcBef>
                <a:spcPts val="3200"/>
              </a:spcBef>
              <a:buSzPct val="75000"/>
              <a:defRPr sz="26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661307" indent="-318407" defTabSz="584200">
              <a:spcBef>
                <a:spcPts val="3200"/>
              </a:spcBef>
              <a:buSzPct val="75000"/>
              <a:defRPr sz="26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207407" indent="-318407" defTabSz="584200">
              <a:spcBef>
                <a:spcPts val="3200"/>
              </a:spcBef>
              <a:buSzPct val="75000"/>
              <a:defRPr sz="26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651907" indent="-318407" defTabSz="584200">
              <a:spcBef>
                <a:spcPts val="3200"/>
              </a:spcBef>
              <a:buSzPct val="75000"/>
              <a:defRPr sz="26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096407" indent="-318407" defTabSz="584200">
              <a:spcBef>
                <a:spcPts val="3200"/>
              </a:spcBef>
              <a:buSzPct val="75000"/>
              <a:defRPr sz="26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6642100" y="1269999"/>
            <a:ext cx="11099800" cy="7213601"/>
          </a:xfrm>
          <a:prstGeom prst="rect">
            <a:avLst/>
          </a:prstGeom>
          <a:ln>
            <a:miter lim="400000"/>
          </a:ln>
        </p:spPr>
        <p:txBody>
          <a:bodyPr lIns="0" tIns="0" rIns="0" bIns="0" anchor="ctr">
            <a:normAutofit/>
          </a:bodyPr>
          <a:lstStyle>
            <a:lvl1pPr marL="4211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656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101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546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1991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7000">
                <a:solidFill>
                  <a:srgbClr val="C6E6E9"/>
                </a:solidFill>
                <a:uFill>
                  <a:solidFill>
                    <a:srgbClr val="C6E6E9"/>
                  </a:solidFill>
                </a:uFill>
              </a:rPr>
              <a:t>Titolo Testo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Char char="–"/>
            </a:lvl2pPr>
            <a:lvl4pPr>
              <a:buChar char="–"/>
            </a:lvl4pPr>
            <a:lvl5pPr>
              <a:buChar char="»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Livello 5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417637"/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7000">
                <a:solidFill>
                  <a:srgbClr val="C6E6E9"/>
                </a:solidFill>
                <a:uFill>
                  <a:solidFill>
                    <a:srgbClr val="C6E6E9"/>
                  </a:solidFill>
                </a:uFill>
              </a:rPr>
              <a:t>Titolo Testo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751609" indent="-751609" defTabSz="1417637">
              <a:buClr>
                <a:srgbClr val="FFFFFF"/>
              </a:buClr>
              <a:buFont typeface="Antipasto"/>
            </a:lvl1pPr>
            <a:lvl2pPr defTabSz="1417637">
              <a:buClr>
                <a:srgbClr val="FFFFFF"/>
              </a:buClr>
              <a:buFont typeface="Antipasto"/>
              <a:buChar char="–"/>
            </a:lvl2pPr>
            <a:lvl3pPr defTabSz="1417637">
              <a:buClr>
                <a:srgbClr val="FFFFFF"/>
              </a:buClr>
              <a:buFont typeface="Antipasto"/>
            </a:lvl3pPr>
            <a:lvl4pPr defTabSz="1417637">
              <a:buClr>
                <a:srgbClr val="FFFFFF"/>
              </a:buClr>
              <a:buFont typeface="Antipasto"/>
              <a:buChar char="–"/>
            </a:lvl4pPr>
            <a:lvl5pPr defTabSz="1417637">
              <a:buClr>
                <a:srgbClr val="FFFFFF"/>
              </a:buClr>
              <a:buFont typeface="Antipasto"/>
              <a:buChar char="»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Livello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xfrm>
            <a:off x="22202173" y="8182923"/>
            <a:ext cx="975104" cy="1178564"/>
          </a:xfrm>
          <a:prstGeom prst="rect">
            <a:avLst/>
          </a:prstGeom>
        </p:spPr>
        <p:txBody>
          <a:bodyPr wrap="none"/>
          <a:lstStyle/>
          <a:p>
            <a:pPr lvl="0"/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1215328" y="355348"/>
            <a:ext cx="21961950" cy="2045625"/>
          </a:xfrm>
          <a:prstGeom prst="rect">
            <a:avLst/>
          </a:prstGeom>
        </p:spPr>
        <p:txBody>
          <a:bodyPr/>
          <a:lstStyle>
            <a:lvl1pPr defTabSz="1417637"/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7000">
                <a:solidFill>
                  <a:srgbClr val="C6E6E9"/>
                </a:solidFill>
                <a:uFill>
                  <a:solidFill>
                    <a:srgbClr val="C6E6E9"/>
                  </a:solidFill>
                </a:uFill>
              </a:rPr>
              <a:t>Titolo Testo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xfrm>
            <a:off x="1215328" y="2400972"/>
            <a:ext cx="21961950" cy="7122039"/>
          </a:xfrm>
          <a:prstGeom prst="rect">
            <a:avLst/>
          </a:prstGeom>
        </p:spPr>
        <p:txBody>
          <a:bodyPr/>
          <a:lstStyle>
            <a:lvl1pPr marL="751609" indent="-751609" defTabSz="1417637">
              <a:buClr>
                <a:srgbClr val="FFFFFF"/>
              </a:buClr>
              <a:buFont typeface="Antipasto"/>
            </a:lvl1pPr>
            <a:lvl2pPr defTabSz="1417637">
              <a:buClr>
                <a:srgbClr val="FFFFFF"/>
              </a:buClr>
              <a:buFont typeface="Antipasto"/>
              <a:buChar char="–"/>
            </a:lvl2pPr>
            <a:lvl3pPr defTabSz="1417637">
              <a:buClr>
                <a:srgbClr val="FFFFFF"/>
              </a:buClr>
              <a:buFont typeface="Antipasto"/>
            </a:lvl3pPr>
            <a:lvl4pPr defTabSz="1417637">
              <a:buClr>
                <a:srgbClr val="FFFFFF"/>
              </a:buClr>
              <a:buFont typeface="Antipasto"/>
              <a:buChar char="–"/>
            </a:lvl4pPr>
            <a:lvl5pPr defTabSz="1417637">
              <a:buClr>
                <a:srgbClr val="FFFFFF"/>
              </a:buClr>
              <a:buFont typeface="Antipasto"/>
              <a:buChar char="»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Livello 5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xfrm>
            <a:off x="22202173" y="8182923"/>
            <a:ext cx="975104" cy="1178564"/>
          </a:xfrm>
          <a:prstGeom prst="rect">
            <a:avLst/>
          </a:prstGeom>
        </p:spPr>
        <p:txBody>
          <a:bodyPr wrap="none"/>
          <a:lstStyle/>
          <a:p>
            <a:pPr lvl="0"/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foto AIC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foto AIC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sottotitol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6959600" y="1638300"/>
            <a:ext cx="10464800" cy="3302000"/>
          </a:xfrm>
          <a:prstGeom prst="rect">
            <a:avLst/>
          </a:prstGeom>
          <a:ln>
            <a:miter lim="400000"/>
          </a:ln>
        </p:spPr>
        <p:txBody>
          <a:bodyPr lIns="0" tIns="0" rIns="0" bIns="0" anchor="b">
            <a:normAutofit/>
          </a:bodyPr>
          <a:lstStyle>
            <a:lvl1pPr defTabSz="584200">
              <a:defRPr sz="7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800">
                <a:solidFill>
                  <a:srgbClr val="FFFFFF"/>
                </a:solidFill>
              </a:rPr>
              <a:t>Titolo Testo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6959600" y="5029200"/>
            <a:ext cx="10464800" cy="1130300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6959600" y="6718300"/>
            <a:ext cx="10464800" cy="1422400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584200">
              <a:defRPr sz="7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800">
                <a:solidFill>
                  <a:srgbClr val="FFFFFF"/>
                </a:solidFill>
              </a:rPr>
              <a:t>Titolo Testo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xfrm>
            <a:off x="6959600" y="8191500"/>
            <a:ext cx="10464800" cy="1130300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6959600" y="3225800"/>
            <a:ext cx="10464800" cy="3302000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584200">
              <a:defRPr sz="7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800">
                <a:solidFill>
                  <a:srgbClr val="FFFFFF"/>
                </a:solidFill>
              </a:rPr>
              <a:t>Titolo Testo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6642100" y="634999"/>
            <a:ext cx="5334000" cy="3987801"/>
          </a:xfrm>
          <a:prstGeom prst="rect">
            <a:avLst/>
          </a:prstGeom>
          <a:ln>
            <a:miter lim="400000"/>
          </a:ln>
        </p:spPr>
        <p:txBody>
          <a:bodyPr lIns="0" tIns="0" rIns="0" bIns="0" anchor="b">
            <a:normAutofit/>
          </a:bodyPr>
          <a:lstStyle>
            <a:lvl1pPr defTabSz="584200">
              <a:defRPr sz="5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800">
                <a:solidFill>
                  <a:srgbClr val="FFFFFF"/>
                </a:solidFill>
              </a:rPr>
              <a:t>Titolo Testo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6642100" y="4762500"/>
            <a:ext cx="5334000" cy="4114800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584200">
              <a:spcBef>
                <a:spcPts val="0"/>
              </a:spcBef>
              <a:buSzTx/>
              <a:buNone/>
              <a:defRPr sz="30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FFFFFF"/>
                </a:solidFill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642100" y="253999"/>
            <a:ext cx="11099800" cy="2159001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584200">
              <a:defRPr sz="7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800">
                <a:solidFill>
                  <a:srgbClr val="FFFFFF"/>
                </a:solidFill>
              </a:rPr>
              <a:t>Titolo Testo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6642100" y="253999"/>
            <a:ext cx="11099800" cy="2159001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584200">
              <a:defRPr sz="78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800">
                <a:solidFill>
                  <a:srgbClr val="FFFFFF"/>
                </a:solidFill>
              </a:rPr>
              <a:t>Titolo Testo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6642100" y="2590800"/>
            <a:ext cx="11099800" cy="6286500"/>
          </a:xfrm>
          <a:prstGeom prst="rect">
            <a:avLst/>
          </a:prstGeom>
          <a:ln>
            <a:miter lim="400000"/>
          </a:ln>
        </p:spPr>
        <p:txBody>
          <a:bodyPr lIns="0" tIns="0" rIns="0" bIns="0" anchor="ctr">
            <a:normAutofit/>
          </a:bodyPr>
          <a:lstStyle>
            <a:lvl1pPr marL="4211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656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101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546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199105" indent="-421105" defTabSz="584200">
              <a:spcBef>
                <a:spcPts val="4200"/>
              </a:spcBef>
              <a:buSzPct val="75000"/>
              <a:defRPr sz="36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15328" y="355348"/>
            <a:ext cx="21961949" cy="2045625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6040" tIns="86040" rIns="86040" bIns="86040" anchor="ctr"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7000">
                <a:solidFill>
                  <a:srgbClr val="C6E6E9"/>
                </a:solidFill>
                <a:uFill>
                  <a:solidFill>
                    <a:srgbClr val="C6E6E9"/>
                  </a:solidFill>
                </a:uFill>
              </a:rPr>
              <a:t>Titolo Testo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15328" y="2400972"/>
            <a:ext cx="21961949" cy="7122039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6040" tIns="86040" rIns="86040" bIns="86040"/>
          <a:lstStyle>
            <a:lvl2pPr>
              <a:buChar char="–"/>
            </a:lvl2pPr>
            <a:lvl4pPr>
              <a:buChar char="–"/>
            </a:lvl4pPr>
            <a:lvl5pPr>
              <a:buChar char="»"/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6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Livello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21868221" y="8182923"/>
            <a:ext cx="1309056" cy="1178564"/>
          </a:xfrm>
          <a:prstGeom prst="rect">
            <a:avLst/>
          </a:prstGeom>
          <a:ln w="12700">
            <a:round/>
          </a:ln>
        </p:spPr>
        <p:txBody>
          <a:bodyPr lIns="86040" tIns="86040" rIns="86040" bIns="86040">
            <a:spAutoFit/>
          </a:bodyPr>
          <a:lstStyle>
            <a:lvl1pPr algn="r" defTabSz="913806">
              <a:defRPr sz="7000">
                <a:solidFill>
                  <a:srgbClr val="000000"/>
                </a:solidFill>
                <a:uFill>
                  <a:solidFill/>
                </a:uFill>
                <a:latin typeface="Antipasto"/>
                <a:ea typeface="Antipasto"/>
                <a:cs typeface="Antipasto"/>
                <a:sym typeface="Antipasto"/>
              </a:defRPr>
            </a:lvl1pPr>
          </a:lstStyle>
          <a:p>
            <a:pPr lvl="0"/>
            <a:fld id="{86CB4B4D-7CA3-9044-876B-883B54F8677D}" type="slidenum">
              <a:t>‹n.›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xmlns:p14="http://schemas.microsoft.com/office/powerpoint/2010/main" spd="med"/>
  <p:txStyles>
    <p:titleStyle>
      <a:lvl1pPr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1pPr>
      <a:lvl2pPr indent="2286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2pPr>
      <a:lvl3pPr indent="4572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3pPr>
      <a:lvl4pPr indent="6858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4pPr>
      <a:lvl5pPr indent="9144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5pPr>
      <a:lvl6pPr indent="11430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6pPr>
      <a:lvl7pPr indent="13716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7pPr>
      <a:lvl8pPr indent="16002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8pPr>
      <a:lvl9pPr indent="1828800" algn="ctr" defTabSz="1417637">
        <a:defRPr sz="7000">
          <a:solidFill>
            <a:srgbClr val="C6E6E9"/>
          </a:solidFill>
          <a:uFill>
            <a:solidFill>
              <a:srgbClr val="C6E6E9"/>
            </a:solidFill>
          </a:uFill>
          <a:latin typeface="Antipasto"/>
          <a:ea typeface="Antipasto"/>
          <a:cs typeface="Antipasto"/>
          <a:sym typeface="Antipasto"/>
        </a:defRPr>
      </a:lvl9pPr>
    </p:titleStyle>
    <p:bodyStyle>
      <a:lvl1pPr marL="751609" indent="-751609" defTabSz="1417637">
        <a:spcBef>
          <a:spcPts val="1000"/>
        </a:spcBef>
        <a:buSzPct val="100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1pPr>
      <a:lvl2pPr marL="1333716" indent="-624104" defTabSz="1417637">
        <a:spcBef>
          <a:spcPts val="1000"/>
        </a:spcBef>
        <a:buSzPct val="100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2pPr>
      <a:lvl3pPr marL="1923184" indent="-505546" defTabSz="1417637">
        <a:spcBef>
          <a:spcPts val="1000"/>
        </a:spcBef>
        <a:buSzPct val="100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3pPr>
      <a:lvl4pPr marL="2631497" indent="-501072" defTabSz="1417637">
        <a:spcBef>
          <a:spcPts val="1000"/>
        </a:spcBef>
        <a:buSzPct val="100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4pPr>
      <a:lvl5pPr marL="3340461" indent="-498836" defTabSz="1417637">
        <a:spcBef>
          <a:spcPts val="1000"/>
        </a:spcBef>
        <a:buSzPct val="100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5pPr>
      <a:lvl6pPr marL="3256395" indent="-805295" defTabSz="1417637">
        <a:spcBef>
          <a:spcPts val="1000"/>
        </a:spcBef>
        <a:buSzPct val="171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6pPr>
      <a:lvl7pPr marL="3611995" indent="-805295" defTabSz="1417637">
        <a:spcBef>
          <a:spcPts val="1000"/>
        </a:spcBef>
        <a:buSzPct val="171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7pPr>
      <a:lvl8pPr marL="3967595" indent="-805295" defTabSz="1417637">
        <a:spcBef>
          <a:spcPts val="1000"/>
        </a:spcBef>
        <a:buSzPct val="171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8pPr>
      <a:lvl9pPr marL="4323195" indent="-805295" defTabSz="1417637">
        <a:spcBef>
          <a:spcPts val="1000"/>
        </a:spcBef>
        <a:buSzPct val="171000"/>
        <a:buChar char="•"/>
        <a:defRPr sz="6200">
          <a:solidFill>
            <a:srgbClr val="FFFFFF"/>
          </a:solidFill>
          <a:uFill>
            <a:solidFill>
              <a:srgbClr val="FFFFFF"/>
            </a:solidFill>
          </a:uFill>
          <a:latin typeface="Antipasto"/>
          <a:ea typeface="Antipasto"/>
          <a:cs typeface="Antipasto"/>
          <a:sym typeface="Antipasto"/>
        </a:defRPr>
      </a:lvl9pPr>
    </p:bodyStyle>
    <p:otherStyle>
      <a:lvl1pPr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1pPr>
      <a:lvl2pPr indent="2286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2pPr>
      <a:lvl3pPr indent="4572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3pPr>
      <a:lvl4pPr indent="6858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4pPr>
      <a:lvl5pPr indent="9144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5pPr>
      <a:lvl6pPr indent="11430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6pPr>
      <a:lvl7pPr indent="13716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7pPr>
      <a:lvl8pPr indent="16002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8pPr>
      <a:lvl9pPr indent="1828800" algn="r" defTabSz="913806">
        <a:defRPr sz="7000">
          <a:solidFill>
            <a:schemeClr val="tx1"/>
          </a:solidFill>
          <a:uFill>
            <a:solidFill/>
          </a:uFill>
          <a:latin typeface="+mn-lt"/>
          <a:ea typeface="+mn-ea"/>
          <a:cs typeface="+mn-cs"/>
          <a:sym typeface="Antipast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3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3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jpeg"/><Relationship Id="rId3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Template AIC Digital Challenge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6718355" y="4530254"/>
            <a:ext cx="16306392" cy="261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/>
              <a:t>For LAB-SIDE category: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5500"/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/>
              <a:t>Don’t forget to add Technician’s name!!!</a:t>
            </a:r>
          </a:p>
        </p:txBody>
      </p:sp>
      <p:pic>
        <p:nvPicPr>
          <p:cNvPr id="95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 rot="19490651">
            <a:off x="250522" y="4568354"/>
            <a:ext cx="8139975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9100582" y="3361854"/>
            <a:ext cx="618286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5500"/>
              <a:t>Send everything to:</a:t>
            </a:r>
          </a:p>
        </p:txBody>
      </p:sp>
      <p:pic>
        <p:nvPicPr>
          <p:cNvPr id="99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/>
          <p:nvPr/>
        </p:nvSpPr>
        <p:spPr>
          <a:xfrm>
            <a:off x="3066148" y="4108449"/>
            <a:ext cx="18251704" cy="153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400">
                <a:solidFill>
                  <a:srgbClr val="1497F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400">
                <a:solidFill>
                  <a:srgbClr val="1497FC"/>
                </a:solidFill>
              </a:rPr>
              <a:t>aicdigitalchallenge@mjeventi.com</a:t>
            </a:r>
          </a:p>
        </p:txBody>
      </p:sp>
      <p:pic>
        <p:nvPicPr>
          <p:cNvPr id="101" name="Dropbox_Icon_for_Windows_by_redwolf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34291" y="6346354"/>
            <a:ext cx="2395687" cy="2395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" name="bc76c444-b074-4f22-8bda-f3d532a29421.png"/>
          <p:cNvPicPr/>
          <p:nvPr/>
        </p:nvPicPr>
        <p:blipFill>
          <a:blip r:embed="rId4">
            <a:extLst/>
          </a:blip>
          <a:srcRect t="36263" b="39773"/>
          <a:stretch>
            <a:fillRect/>
          </a:stretch>
        </p:blipFill>
        <p:spPr>
          <a:xfrm>
            <a:off x="12370573" y="7188126"/>
            <a:ext cx="7047350" cy="1266597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Shape 103"/>
          <p:cNvSpPr/>
          <p:nvPr/>
        </p:nvSpPr>
        <p:spPr>
          <a:xfrm>
            <a:off x="9087882" y="5406554"/>
            <a:ext cx="6182836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5500"/>
              <a:t>you can use:</a:t>
            </a:r>
          </a:p>
        </p:txBody>
      </p:sp>
      <p:sp>
        <p:nvSpPr>
          <p:cNvPr id="104" name="Shape 104"/>
          <p:cNvSpPr/>
          <p:nvPr/>
        </p:nvSpPr>
        <p:spPr>
          <a:xfrm>
            <a:off x="4940717" y="8454555"/>
            <a:ext cx="6182835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5500"/>
              <a:t>dropbox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7088187" y="3022599"/>
            <a:ext cx="10207626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5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5500"/>
              <a:t>If you want to send the CD/DVD:</a:t>
            </a:r>
          </a:p>
        </p:txBody>
      </p:sp>
      <p:pic>
        <p:nvPicPr>
          <p:cNvPr id="107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Shape 108"/>
          <p:cNvSpPr/>
          <p:nvPr/>
        </p:nvSpPr>
        <p:spPr>
          <a:xfrm>
            <a:off x="4336586" y="4927599"/>
            <a:ext cx="15710828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700">
                <a:solidFill>
                  <a:srgbClr val="1497FC"/>
                </a:solidFill>
              </a:rPr>
              <a:t>Segreteria esterna AIC - MJ Eventi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7700">
                <a:solidFill>
                  <a:srgbClr val="1497FC"/>
                </a:solidFill>
              </a:rPr>
              <a:t>Viale dei Mille, 9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7700">
                <a:solidFill>
                  <a:srgbClr val="1497FC"/>
                </a:solidFill>
              </a:rPr>
              <a:t>50131 Firenze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9017857" y="3632200"/>
            <a:ext cx="6348286" cy="154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95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9500"/>
              <a:t>DEADLINE:</a:t>
            </a:r>
          </a:p>
        </p:txBody>
      </p:sp>
      <p:pic>
        <p:nvPicPr>
          <p:cNvPr id="111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/>
          <p:nvPr/>
        </p:nvSpPr>
        <p:spPr>
          <a:xfrm>
            <a:off x="2971285" y="5333999"/>
            <a:ext cx="18441430" cy="279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7700">
                <a:solidFill>
                  <a:srgbClr val="1497FC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7700">
                <a:solidFill>
                  <a:srgbClr val="1497FC"/>
                </a:solidFill>
              </a:rPr>
              <a:t>15th March - 2015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/>
        </p:nvSpPr>
        <p:spPr>
          <a:xfrm>
            <a:off x="-890016" y="6357400"/>
            <a:ext cx="8357045" cy="1548737"/>
          </a:xfrm>
          <a:prstGeom prst="rect">
            <a:avLst/>
          </a:prstGeom>
          <a:gradFill>
            <a:gsLst>
              <a:gs pos="0">
                <a:srgbClr val="DCDEE0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dist="50800" dir="5400000" rotWithShape="0">
              <a:srgbClr val="000000">
                <a:alpha val="40097"/>
              </a:srgbClr>
            </a:outerShdw>
            <a:reflection stA="50000" endPos="40000" dir="5400000" sy="-100000" algn="bl" rotWithShape="0"/>
          </a:effectLst>
        </p:spPr>
        <p:txBody>
          <a:bodyPr lIns="68832" tIns="68832" rIns="68832" bIns="68832" anchor="ctr"/>
          <a:lstStyle/>
          <a:p>
            <a:pPr lvl="0" algn="l" defTabSz="913806">
              <a:buClr>
                <a:srgbClr val="000000"/>
              </a:buClr>
              <a:defRPr sz="2400">
                <a:solidFill>
                  <a:srgbClr val="000000"/>
                </a:solidFill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-1046005" y="3163054"/>
            <a:ext cx="8357045" cy="1548738"/>
          </a:xfrm>
          <a:prstGeom prst="rect">
            <a:avLst/>
          </a:prstGeom>
          <a:gradFill>
            <a:gsLst>
              <a:gs pos="0">
                <a:srgbClr val="DCDEE0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dist="50800" dir="5400000" rotWithShape="0">
              <a:srgbClr val="000000">
                <a:alpha val="40097"/>
              </a:srgbClr>
            </a:outerShdw>
            <a:reflection stA="50000" endPos="40000" dir="5400000" sy="-100000" algn="bl" rotWithShape="0"/>
          </a:effectLst>
        </p:spPr>
        <p:txBody>
          <a:bodyPr lIns="68832" tIns="68832" rIns="68832" bIns="68832" anchor="ctr"/>
          <a:lstStyle/>
          <a:p>
            <a:pPr lvl="0" algn="l" defTabSz="913806">
              <a:buClr>
                <a:srgbClr val="000000"/>
              </a:buClr>
              <a:defRPr sz="2400">
                <a:solidFill>
                  <a:srgbClr val="000000"/>
                </a:solidFill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118" name="Group 118"/>
          <p:cNvGrpSpPr/>
          <p:nvPr/>
        </p:nvGrpSpPr>
        <p:grpSpPr>
          <a:xfrm>
            <a:off x="9314844" y="3200069"/>
            <a:ext cx="3307898" cy="5007609"/>
            <a:chOff x="-173" y="-181"/>
            <a:chExt cx="3307897" cy="5007607"/>
          </a:xfrm>
        </p:grpSpPr>
        <p:pic>
          <p:nvPicPr>
            <p:cNvPr id="116" name="trophee_broome-z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74" y="-182"/>
              <a:ext cx="3307899" cy="50076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7" name="AIC logo nome hires.png"/>
            <p:cNvPicPr/>
            <p:nvPr/>
          </p:nvPicPr>
          <p:blipFill>
            <a:blip r:embed="rId3">
              <a:extLst/>
            </a:blip>
            <a:srcRect b="25298"/>
            <a:stretch>
              <a:fillRect/>
            </a:stretch>
          </p:blipFill>
          <p:spPr>
            <a:xfrm>
              <a:off x="1065622" y="812300"/>
              <a:ext cx="1258464" cy="1029017"/>
            </a:xfrm>
            <a:prstGeom prst="rect">
              <a:avLst/>
            </a:prstGeom>
            <a:ln w="25400" cap="flat">
              <a:noFill/>
              <a:miter lim="400000"/>
            </a:ln>
            <a:effectLst>
              <a:outerShdw dir="5400000" rotWithShape="0">
                <a:srgbClr val="000000"/>
              </a:outerShdw>
            </a:effectLst>
          </p:spPr>
        </p:pic>
      </p:grpSp>
      <p:sp>
        <p:nvSpPr>
          <p:cNvPr id="119" name="Shape 119"/>
          <p:cNvSpPr/>
          <p:nvPr/>
        </p:nvSpPr>
        <p:spPr>
          <a:xfrm>
            <a:off x="-323661" y="703092"/>
            <a:ext cx="26971456" cy="1548738"/>
          </a:xfrm>
          <a:prstGeom prst="rect">
            <a:avLst/>
          </a:prstGeom>
          <a:gradFill>
            <a:gsLst>
              <a:gs pos="0">
                <a:srgbClr val="DCDEE0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dist="50800" dir="5400000" rotWithShape="0">
              <a:srgbClr val="000000">
                <a:alpha val="40097"/>
              </a:srgbClr>
            </a:outerShdw>
            <a:reflection stA="50000" endPos="40000" dir="5400000" sy="-100000" algn="bl" rotWithShape="0"/>
          </a:effectLst>
        </p:spPr>
        <p:txBody>
          <a:bodyPr lIns="68832" tIns="68832" rIns="68832" bIns="68832" anchor="ctr"/>
          <a:lstStyle/>
          <a:p>
            <a:pPr lvl="0" algn="l" defTabSz="913806">
              <a:buClr>
                <a:srgbClr val="000000"/>
              </a:buClr>
              <a:defRPr sz="2400">
                <a:solidFill>
                  <a:srgbClr val="000000"/>
                </a:solidFill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503441" y="3191807"/>
            <a:ext cx="6296049" cy="1560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832" tIns="68832" rIns="68832" bIns="68832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4000">
                <a:latin typeface="moonhouse"/>
                <a:ea typeface="moonhouse"/>
                <a:cs typeface="moonhouse"/>
                <a:sym typeface="moonhouse"/>
              </a:rPr>
              <a:t>CATEGORY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7200">
                <a:latin typeface="moonhouse"/>
                <a:ea typeface="moonhouse"/>
                <a:cs typeface="moonhouse"/>
                <a:sym typeface="moonhouse"/>
              </a:rPr>
              <a:t>CHAIR-SIDE</a:t>
            </a:r>
          </a:p>
        </p:txBody>
      </p:sp>
      <p:sp>
        <p:nvSpPr>
          <p:cNvPr id="121" name="Shape 121"/>
          <p:cNvSpPr/>
          <p:nvPr/>
        </p:nvSpPr>
        <p:spPr>
          <a:xfrm>
            <a:off x="1084588" y="6386151"/>
            <a:ext cx="5249061" cy="1560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832" tIns="68832" rIns="68832" bIns="68832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4000">
                <a:latin typeface="moonhouse"/>
                <a:ea typeface="moonhouse"/>
                <a:cs typeface="moonhouse"/>
                <a:sym typeface="moonhouse"/>
              </a:rPr>
              <a:t>CATEGORY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7200">
                <a:latin typeface="moonhouse"/>
                <a:ea typeface="moonhouse"/>
                <a:cs typeface="moonhouse"/>
                <a:sym typeface="moonhouse"/>
              </a:rPr>
              <a:t>LAB-SIDE</a:t>
            </a:r>
          </a:p>
        </p:txBody>
      </p:sp>
      <p:sp>
        <p:nvSpPr>
          <p:cNvPr id="122" name="Shape 122"/>
          <p:cNvSpPr/>
          <p:nvPr/>
        </p:nvSpPr>
        <p:spPr>
          <a:xfrm>
            <a:off x="-581784" y="-415076"/>
            <a:ext cx="11364226" cy="3957157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832" tIns="68832" rIns="68832" bIns="68832" anchor="ctr"/>
          <a:lstStyle>
            <a:lvl1pPr defTabSz="457200">
              <a:defRPr sz="11400">
                <a:solidFill>
                  <a:srgbClr val="000000"/>
                </a:solidFill>
                <a:latin typeface="moonhouse"/>
                <a:ea typeface="moonhouse"/>
                <a:cs typeface="moonhouse"/>
                <a:sym typeface="moonhouse"/>
              </a:defRPr>
            </a:lvl1pPr>
          </a:lstStyle>
          <a:p>
            <a:pPr lvl="0">
              <a:defRPr sz="1800"/>
            </a:pPr>
            <a:r>
              <a:rPr sz="11400"/>
              <a:t>AIC DIGIT</a:t>
            </a:r>
          </a:p>
        </p:txBody>
      </p:sp>
      <p:sp>
        <p:nvSpPr>
          <p:cNvPr id="123" name="Shape 123"/>
          <p:cNvSpPr/>
          <p:nvPr/>
        </p:nvSpPr>
        <p:spPr>
          <a:xfrm>
            <a:off x="2898901" y="-415076"/>
            <a:ext cx="27996969" cy="3957157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832" tIns="68832" rIns="68832" bIns="68832" anchor="ctr"/>
          <a:lstStyle>
            <a:lvl1pPr defTabSz="457200">
              <a:defRPr sz="11400">
                <a:solidFill>
                  <a:srgbClr val="000000"/>
                </a:solidFill>
                <a:latin typeface="moonhouse"/>
                <a:ea typeface="moonhouse"/>
                <a:cs typeface="moonhouse"/>
                <a:sym typeface="moonhouse"/>
              </a:defRPr>
            </a:lvl1pPr>
          </a:lstStyle>
          <a:p>
            <a:pPr lvl="0">
              <a:defRPr sz="1800"/>
            </a:pPr>
            <a:r>
              <a:rPr sz="11400"/>
              <a:t>L CHALLENGE</a:t>
            </a:r>
          </a:p>
        </p:txBody>
      </p:sp>
      <p:pic>
        <p:nvPicPr>
          <p:cNvPr id="124" name="AIC logo nome hires.png"/>
          <p:cNvPicPr/>
          <p:nvPr/>
        </p:nvPicPr>
        <p:blipFill>
          <a:blip r:embed="rId3">
            <a:extLst/>
          </a:blip>
          <a:srcRect b="25298"/>
          <a:stretch>
            <a:fillRect/>
          </a:stretch>
        </p:blipFill>
        <p:spPr>
          <a:xfrm>
            <a:off x="8419528" y="453036"/>
            <a:ext cx="2505904" cy="2049021"/>
          </a:xfrm>
          <a:prstGeom prst="rect">
            <a:avLst/>
          </a:prstGeom>
          <a:ln w="12700">
            <a:miter lim="400000"/>
          </a:ln>
          <a:effectLst>
            <a:outerShdw dir="5400000" rotWithShape="0">
              <a:srgbClr val="000000"/>
            </a:outerShdw>
          </a:effectLst>
        </p:spPr>
      </p:pic>
      <p:sp>
        <p:nvSpPr>
          <p:cNvPr id="125" name="Shape 125"/>
          <p:cNvSpPr/>
          <p:nvPr/>
        </p:nvSpPr>
        <p:spPr>
          <a:xfrm>
            <a:off x="1475753" y="8447628"/>
            <a:ext cx="4351425" cy="973326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832" tIns="68832" rIns="68832" bIns="68832" anchor="ctr">
            <a:spAutoFit/>
          </a:bodyPr>
          <a:lstStyle>
            <a:lvl1pPr algn="l" defTabSz="457200">
              <a:defRPr sz="6600">
                <a:solidFill>
                  <a:srgbClr val="000000"/>
                </a:solidFill>
                <a:latin typeface="Lithos Pro"/>
                <a:ea typeface="Lithos Pro"/>
                <a:cs typeface="Lithos Pro"/>
                <a:sym typeface="Lithos Pro"/>
              </a:defRPr>
            </a:lvl1pPr>
          </a:lstStyle>
          <a:p>
            <a:pPr lvl="0">
              <a:defRPr sz="1800"/>
            </a:pPr>
            <a:r>
              <a:rPr sz="6600"/>
              <a:t>1500 eur</a:t>
            </a:r>
          </a:p>
        </p:txBody>
      </p:sp>
      <p:sp>
        <p:nvSpPr>
          <p:cNvPr id="126" name="Shape 126"/>
          <p:cNvSpPr/>
          <p:nvPr/>
        </p:nvSpPr>
        <p:spPr>
          <a:xfrm>
            <a:off x="1475753" y="5110397"/>
            <a:ext cx="4351425" cy="973326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832" tIns="68832" rIns="68832" bIns="68832" anchor="ctr">
            <a:spAutoFit/>
          </a:bodyPr>
          <a:lstStyle>
            <a:lvl1pPr algn="l" defTabSz="457200">
              <a:defRPr sz="6600">
                <a:solidFill>
                  <a:srgbClr val="000000"/>
                </a:solidFill>
                <a:latin typeface="Lithos Pro"/>
                <a:ea typeface="Lithos Pro"/>
                <a:cs typeface="Lithos Pro"/>
                <a:sym typeface="Lithos Pro"/>
              </a:defRPr>
            </a:lvl1pPr>
          </a:lstStyle>
          <a:p>
            <a:pPr lvl="0">
              <a:defRPr sz="1800"/>
            </a:pPr>
            <a:r>
              <a:rPr sz="6600"/>
              <a:t>1500 eur</a:t>
            </a:r>
          </a:p>
        </p:txBody>
      </p:sp>
      <p:sp>
        <p:nvSpPr>
          <p:cNvPr id="127" name="Shape 127"/>
          <p:cNvSpPr/>
          <p:nvPr/>
        </p:nvSpPr>
        <p:spPr>
          <a:xfrm>
            <a:off x="14012766" y="3048754"/>
            <a:ext cx="9312468" cy="6210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2600">
                <a:solidFill>
                  <a:srgbClr val="FF2600"/>
                </a:solidFill>
              </a:rPr>
              <a:t>Prizegiving</a:t>
            </a:r>
            <a:r>
              <a:rPr sz="12600"/>
              <a:t>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5500"/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b="1"/>
              <a:t>AIC International Congress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5500" b="1"/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b="1"/>
              <a:t>23rd, 24th, 25th april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 b="1"/>
              <a:t>Riccione, ITALY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-323661" y="703092"/>
            <a:ext cx="26971455" cy="1548738"/>
          </a:xfrm>
          <a:prstGeom prst="rect">
            <a:avLst/>
          </a:prstGeom>
          <a:gradFill>
            <a:gsLst>
              <a:gs pos="0">
                <a:srgbClr val="DCDEE0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dist="50800" dir="5400000" rotWithShape="0">
              <a:srgbClr val="000000">
                <a:alpha val="40097"/>
              </a:srgbClr>
            </a:outerShdw>
            <a:reflection stA="50000" endPos="40000" dir="5400000" sy="-100000" algn="bl" rotWithShape="0"/>
          </a:effectLst>
        </p:spPr>
        <p:txBody>
          <a:bodyPr lIns="68832" tIns="68832" rIns="68832" bIns="68832" anchor="ctr"/>
          <a:lstStyle/>
          <a:p>
            <a:pPr lvl="0" algn="l" defTabSz="913806">
              <a:buClr>
                <a:srgbClr val="000000"/>
              </a:buClr>
              <a:defRPr sz="2400">
                <a:solidFill>
                  <a:srgbClr val="000000"/>
                </a:solidFill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-581784" y="-415076"/>
            <a:ext cx="11364226" cy="3957156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832" tIns="68832" rIns="68832" bIns="68832" anchor="ctr"/>
          <a:lstStyle>
            <a:lvl1pPr defTabSz="457200">
              <a:defRPr sz="11400">
                <a:solidFill>
                  <a:srgbClr val="000000"/>
                </a:solidFill>
                <a:latin typeface="moonhouse"/>
                <a:ea typeface="moonhouse"/>
                <a:cs typeface="moonhouse"/>
                <a:sym typeface="moonhouse"/>
              </a:defRPr>
            </a:lvl1pPr>
          </a:lstStyle>
          <a:p>
            <a:pPr lvl="0">
              <a:defRPr sz="1800"/>
            </a:pPr>
            <a:r>
              <a:rPr sz="11400"/>
              <a:t>AIC DIGIT</a:t>
            </a:r>
          </a:p>
        </p:txBody>
      </p:sp>
      <p:sp>
        <p:nvSpPr>
          <p:cNvPr id="131" name="Shape 131"/>
          <p:cNvSpPr/>
          <p:nvPr/>
        </p:nvSpPr>
        <p:spPr>
          <a:xfrm>
            <a:off x="2898901" y="-415076"/>
            <a:ext cx="27996968" cy="3957156"/>
          </a:xfrm>
          <a:prstGeom prst="rect">
            <a:avLst/>
          </a:prstGeom>
          <a:ln w="12700">
            <a:miter lim="400000"/>
          </a:ln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832" tIns="68832" rIns="68832" bIns="68832" anchor="ctr"/>
          <a:lstStyle>
            <a:lvl1pPr defTabSz="457200">
              <a:defRPr sz="11400">
                <a:solidFill>
                  <a:srgbClr val="000000"/>
                </a:solidFill>
                <a:latin typeface="moonhouse"/>
                <a:ea typeface="moonhouse"/>
                <a:cs typeface="moonhouse"/>
                <a:sym typeface="moonhouse"/>
              </a:defRPr>
            </a:lvl1pPr>
          </a:lstStyle>
          <a:p>
            <a:pPr lvl="0">
              <a:defRPr sz="1800"/>
            </a:pPr>
            <a:r>
              <a:rPr sz="11400"/>
              <a:t>L CHALLENGE</a:t>
            </a:r>
          </a:p>
        </p:txBody>
      </p:sp>
      <p:pic>
        <p:nvPicPr>
          <p:cNvPr id="132" name="AIC logo nome hires.png"/>
          <p:cNvPicPr/>
          <p:nvPr/>
        </p:nvPicPr>
        <p:blipFill>
          <a:blip r:embed="rId2">
            <a:extLst/>
          </a:blip>
          <a:srcRect b="25298"/>
          <a:stretch>
            <a:fillRect/>
          </a:stretch>
        </p:blipFill>
        <p:spPr>
          <a:xfrm>
            <a:off x="8419528" y="453036"/>
            <a:ext cx="2505904" cy="2049021"/>
          </a:xfrm>
          <a:prstGeom prst="rect">
            <a:avLst/>
          </a:prstGeom>
          <a:ln w="12700">
            <a:miter lim="400000"/>
          </a:ln>
          <a:effectLst>
            <a:outerShdw dir="5400000" rotWithShape="0">
              <a:srgbClr val="000000"/>
            </a:outerShdw>
          </a:effectLst>
        </p:spPr>
      </p:pic>
      <p:sp>
        <p:nvSpPr>
          <p:cNvPr id="133" name="Shape 133"/>
          <p:cNvSpPr/>
          <p:nvPr/>
        </p:nvSpPr>
        <p:spPr>
          <a:xfrm>
            <a:off x="2975305" y="2502101"/>
            <a:ext cx="18433390" cy="201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2600"/>
              <a:t>Clinical cases </a:t>
            </a:r>
            <a:r>
              <a:rPr sz="12600">
                <a:solidFill>
                  <a:srgbClr val="FF2600"/>
                </a:solidFill>
              </a:rPr>
              <a:t>Publication</a:t>
            </a:r>
          </a:p>
        </p:txBody>
      </p:sp>
      <p:sp>
        <p:nvSpPr>
          <p:cNvPr id="134" name="Shape 134"/>
          <p:cNvSpPr/>
          <p:nvPr/>
        </p:nvSpPr>
        <p:spPr>
          <a:xfrm>
            <a:off x="331683" y="4940502"/>
            <a:ext cx="23720634" cy="436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700"/>
              <a:t>All clinical cases submitted and accepted will be published on AIC website: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700"/>
              <a:t>http://www.</a:t>
            </a:r>
            <a:r>
              <a:rPr sz="4700">
                <a:solidFill>
                  <a:srgbClr val="FF2600"/>
                </a:solidFill>
              </a:rPr>
              <a:t>accademiaitalianadiconservativa</a:t>
            </a:r>
            <a:r>
              <a:rPr sz="4700"/>
              <a:t>.it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700"/>
              <a:t>and on facebook: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700"/>
              <a:t>https://www.facebook.com/</a:t>
            </a:r>
            <a:r>
              <a:rPr sz="4700">
                <a:solidFill>
                  <a:srgbClr val="FF2600"/>
                </a:solidFill>
              </a:rPr>
              <a:t>accademiaitalianadiconservativa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4700">
              <a:solidFill>
                <a:srgbClr val="FF26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700">
                <a:solidFill>
                  <a:srgbClr val="FF2600"/>
                </a:solidFill>
              </a:rPr>
              <a:t>Stay tuned!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Template AIC Digital Challenge.001_a.jpg"/>
          <p:cNvPicPr/>
          <p:nvPr/>
        </p:nvPicPr>
        <p:blipFill>
          <a:blip r:embed="rId2">
            <a:extLst/>
          </a:blip>
          <a:srcRect t="227" r="38" b="241"/>
          <a:stretch>
            <a:fillRect/>
          </a:stretch>
        </p:blipFill>
        <p:spPr>
          <a:xfrm>
            <a:off x="2438400" y="2921000"/>
            <a:ext cx="8328025" cy="556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Template AIC Digital Challenge.001_b.jpg"/>
          <p:cNvPicPr/>
          <p:nvPr/>
        </p:nvPicPr>
        <p:blipFill>
          <a:blip r:embed="rId3">
            <a:extLst/>
          </a:blip>
          <a:srcRect t="4373" b="4407"/>
          <a:stretch>
            <a:fillRect/>
          </a:stretch>
        </p:blipFill>
        <p:spPr>
          <a:xfrm>
            <a:off x="13614400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hape 138"/>
          <p:cNvSpPr/>
          <p:nvPr/>
        </p:nvSpPr>
        <p:spPr>
          <a:xfrm>
            <a:off x="10017123" y="8864600"/>
            <a:ext cx="513994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Initial situation and RX</a:t>
            </a:r>
          </a:p>
        </p:txBody>
      </p:sp>
      <p:pic>
        <p:nvPicPr>
          <p:cNvPr id="139" name="pres.00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hape 140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Template AIC Digital Challenge.002_a.jpg"/>
          <p:cNvPicPr/>
          <p:nvPr/>
        </p:nvPicPr>
        <p:blipFill>
          <a:blip r:embed="rId2">
            <a:extLst/>
          </a:blip>
          <a:srcRect l="8019" r="8138"/>
          <a:stretch>
            <a:fillRect/>
          </a:stretch>
        </p:blipFill>
        <p:spPr>
          <a:xfrm>
            <a:off x="2435225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Template AIC Digital Challenge.002_b.jpg"/>
          <p:cNvPicPr/>
          <p:nvPr/>
        </p:nvPicPr>
        <p:blipFill>
          <a:blip r:embed="rId3">
            <a:extLst/>
          </a:blip>
          <a:srcRect t="6385" b="6208"/>
          <a:stretch>
            <a:fillRect/>
          </a:stretch>
        </p:blipFill>
        <p:spPr>
          <a:xfrm>
            <a:off x="13614400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/>
          <p:nvPr/>
        </p:nvSpPr>
        <p:spPr>
          <a:xfrm>
            <a:off x="10017123" y="8864600"/>
            <a:ext cx="513994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Initial situation and RX</a:t>
            </a:r>
          </a:p>
        </p:txBody>
      </p:sp>
      <p:pic>
        <p:nvPicPr>
          <p:cNvPr id="145" name="pres.00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Template AIC Digital Challenge.003_a.jpg"/>
          <p:cNvPicPr/>
          <p:nvPr/>
        </p:nvPicPr>
        <p:blipFill>
          <a:blip r:embed="rId2">
            <a:extLst/>
          </a:blip>
          <a:srcRect l="113" r="184"/>
          <a:stretch>
            <a:fillRect/>
          </a:stretch>
        </p:blipFill>
        <p:spPr>
          <a:xfrm>
            <a:off x="2435225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Template AIC Digital Challenge.003_b.jpg"/>
          <p:cNvPicPr/>
          <p:nvPr/>
        </p:nvPicPr>
        <p:blipFill>
          <a:blip r:embed="rId3">
            <a:extLst/>
          </a:blip>
          <a:srcRect l="1190" r="1150"/>
          <a:stretch>
            <a:fillRect/>
          </a:stretch>
        </p:blipFill>
        <p:spPr>
          <a:xfrm>
            <a:off x="13614400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10530191" y="8864600"/>
            <a:ext cx="411378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Preparation steps</a:t>
            </a:r>
          </a:p>
        </p:txBody>
      </p:sp>
      <p:pic>
        <p:nvPicPr>
          <p:cNvPr id="151" name="pres.00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Template AIC Digital Challenge.004_a.jpg"/>
          <p:cNvPicPr/>
          <p:nvPr/>
        </p:nvPicPr>
        <p:blipFill>
          <a:blip r:embed="rId2">
            <a:extLst/>
          </a:blip>
          <a:srcRect r="45" b="181"/>
          <a:stretch>
            <a:fillRect/>
          </a:stretch>
        </p:blipFill>
        <p:spPr>
          <a:xfrm>
            <a:off x="812800" y="3314700"/>
            <a:ext cx="6994525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Template AIC Digital Challenge.004_b.jpg"/>
          <p:cNvPicPr/>
          <p:nvPr/>
        </p:nvPicPr>
        <p:blipFill>
          <a:blip r:embed="rId3">
            <a:extLst/>
          </a:blip>
          <a:srcRect t="1067" b="1249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Template AIC Digital Challenge.004_c.jpg"/>
          <p:cNvPicPr/>
          <p:nvPr/>
        </p:nvPicPr>
        <p:blipFill>
          <a:blip r:embed="rId4">
            <a:extLst/>
          </a:blip>
          <a:srcRect t="808" b="614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>
            <a:off x="10878683" y="8864600"/>
            <a:ext cx="3416809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Build-up steps</a:t>
            </a:r>
          </a:p>
        </p:txBody>
      </p:sp>
      <p:pic>
        <p:nvPicPr>
          <p:cNvPr id="158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6928490" y="4448661"/>
            <a:ext cx="9759024" cy="251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/>
              <a:t>Template for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7900"/>
              <a:t>AIC Digital Challenge</a:t>
            </a:r>
          </a:p>
        </p:txBody>
      </p:sp>
      <p:pic>
        <p:nvPicPr>
          <p:cNvPr id="51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 rot="19490651">
            <a:off x="-613078" y="4568354"/>
            <a:ext cx="8139975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53" name="Shape 53"/>
          <p:cNvSpPr/>
          <p:nvPr/>
        </p:nvSpPr>
        <p:spPr>
          <a:xfrm rot="19490651">
            <a:off x="16645597" y="4568354"/>
            <a:ext cx="8539561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EXAMPLE</a:t>
            </a:r>
          </a:p>
        </p:txBody>
      </p:sp>
      <p:sp>
        <p:nvSpPr>
          <p:cNvPr id="54" name="Shape 54"/>
          <p:cNvSpPr/>
          <p:nvPr/>
        </p:nvSpPr>
        <p:spPr>
          <a:xfrm>
            <a:off x="235710" y="8801100"/>
            <a:ext cx="23912580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/>
              <a:t>Clinical cases courtesy of </a:t>
            </a:r>
            <a:r>
              <a:rPr sz="3500">
                <a:solidFill>
                  <a:srgbClr val="FF2600"/>
                </a:solidFill>
              </a:rPr>
              <a:t>dr. Nikolaos Perakis &amp; mr. Giuspeppe Mignani (lab-side) </a:t>
            </a:r>
            <a:r>
              <a:rPr sz="3500"/>
              <a:t>&amp;</a:t>
            </a:r>
            <a:r>
              <a:rPr sz="3500">
                <a:solidFill>
                  <a:srgbClr val="FF2600"/>
                </a:solidFill>
              </a:rPr>
              <a:t> </a:t>
            </a:r>
            <a:r>
              <a:rPr sz="3500">
                <a:solidFill>
                  <a:srgbClr val="1497FC"/>
                </a:solidFill>
              </a:rPr>
              <a:t>dr. Stefano Valbonesi (chair-side)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Template AIC Digital Challenge.005.jpg"/>
          <p:cNvPicPr/>
          <p:nvPr/>
        </p:nvPicPr>
        <p:blipFill>
          <a:blip r:embed="rId2">
            <a:extLst/>
          </a:blip>
          <a:srcRect l="670" r="670"/>
          <a:stretch>
            <a:fillRect/>
          </a:stretch>
        </p:blipFill>
        <p:spPr>
          <a:xfrm>
            <a:off x="7687563" y="2589879"/>
            <a:ext cx="9004301" cy="6032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hape 162"/>
          <p:cNvSpPr/>
          <p:nvPr/>
        </p:nvSpPr>
        <p:spPr>
          <a:xfrm>
            <a:off x="10064363" y="8864600"/>
            <a:ext cx="5045457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Finished preparations</a:t>
            </a:r>
          </a:p>
        </p:txBody>
      </p:sp>
      <p:pic>
        <p:nvPicPr>
          <p:cNvPr id="163" name="pres.00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Template AIC Digital Challenge.006.jpg"/>
          <p:cNvPicPr/>
          <p:nvPr/>
        </p:nvPicPr>
        <p:blipFill>
          <a:blip r:embed="rId2">
            <a:extLst/>
          </a:blip>
          <a:srcRect t="879" b="879"/>
          <a:stretch>
            <a:fillRect/>
          </a:stretch>
        </p:blipFill>
        <p:spPr>
          <a:xfrm>
            <a:off x="7687563" y="2589879"/>
            <a:ext cx="9004301" cy="6032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10064363" y="8864600"/>
            <a:ext cx="5045457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Finished preparations</a:t>
            </a:r>
          </a:p>
        </p:txBody>
      </p:sp>
      <p:pic>
        <p:nvPicPr>
          <p:cNvPr id="168" name="pres.00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Shape 169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Template AIC Digital Challenge.007_a.jpg"/>
          <p:cNvPicPr/>
          <p:nvPr/>
        </p:nvPicPr>
        <p:blipFill>
          <a:blip r:embed="rId2">
            <a:extLst/>
          </a:blip>
          <a:srcRect l="847" r="871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Template AIC Digital Challenge.007_b.jpg"/>
          <p:cNvPicPr/>
          <p:nvPr/>
        </p:nvPicPr>
        <p:blipFill>
          <a:blip r:embed="rId3">
            <a:extLst/>
          </a:blip>
          <a:srcRect l="3792" r="3702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Template AIC Digital Challenge.007_c.jpg"/>
          <p:cNvPicPr/>
          <p:nvPr/>
        </p:nvPicPr>
        <p:blipFill>
          <a:blip r:embed="rId4">
            <a:extLst/>
          </a:blip>
          <a:srcRect l="1721" r="1729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/>
        </p:nvSpPr>
        <p:spPr>
          <a:xfrm>
            <a:off x="8375133" y="7334538"/>
            <a:ext cx="960166" cy="3203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16642833" y="7334538"/>
            <a:ext cx="960166" cy="3203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5552694" y="8864600"/>
            <a:ext cx="1469136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Impression (conventional or digital ones), casts, digital software </a:t>
            </a:r>
          </a:p>
        </p:txBody>
      </p:sp>
      <p:pic>
        <p:nvPicPr>
          <p:cNvPr id="177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hape 178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Template AIC Digital Challenge.008_a.jpg"/>
          <p:cNvPicPr/>
          <p:nvPr/>
        </p:nvPicPr>
        <p:blipFill>
          <a:blip r:embed="rId2">
            <a:extLst/>
          </a:blip>
          <a:srcRect l="4539" r="4527"/>
          <a:stretch>
            <a:fillRect/>
          </a:stretch>
        </p:blipFill>
        <p:spPr>
          <a:xfrm>
            <a:off x="2435225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Template AIC Digital Challenge.008_b.jpg"/>
          <p:cNvPicPr/>
          <p:nvPr/>
        </p:nvPicPr>
        <p:blipFill>
          <a:blip r:embed="rId3">
            <a:extLst/>
          </a:blip>
          <a:srcRect l="3141" r="3190"/>
          <a:stretch>
            <a:fillRect/>
          </a:stretch>
        </p:blipFill>
        <p:spPr>
          <a:xfrm>
            <a:off x="13614400" y="2921000"/>
            <a:ext cx="8331200" cy="55626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Shape 182"/>
          <p:cNvSpPr/>
          <p:nvPr/>
        </p:nvSpPr>
        <p:spPr>
          <a:xfrm>
            <a:off x="7598803" y="8864600"/>
            <a:ext cx="9976613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Digital software and Laboratory procedures</a:t>
            </a:r>
          </a:p>
        </p:txBody>
      </p:sp>
      <p:pic>
        <p:nvPicPr>
          <p:cNvPr id="183" name="pres.00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hape 184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Template AIC Digital Challenge.009_a.jpg"/>
          <p:cNvPicPr/>
          <p:nvPr/>
        </p:nvPicPr>
        <p:blipFill>
          <a:blip r:embed="rId2">
            <a:extLst/>
          </a:blip>
          <a:srcRect l="5020" r="5026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Template AIC Digital Challenge.009_b.jpg"/>
          <p:cNvPicPr/>
          <p:nvPr/>
        </p:nvPicPr>
        <p:blipFill>
          <a:blip r:embed="rId3">
            <a:extLst/>
          </a:blip>
          <a:srcRect l="2540" r="2452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Template AIC Digital Challenge.009_c.jpg"/>
          <p:cNvPicPr/>
          <p:nvPr/>
        </p:nvPicPr>
        <p:blipFill>
          <a:blip r:embed="rId4">
            <a:extLst/>
          </a:blip>
          <a:srcRect l="4691" r="4543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hape 189"/>
          <p:cNvSpPr/>
          <p:nvPr/>
        </p:nvSpPr>
        <p:spPr>
          <a:xfrm>
            <a:off x="7598803" y="8864600"/>
            <a:ext cx="9976613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Digital software and Laboratory procedures</a:t>
            </a:r>
          </a:p>
        </p:txBody>
      </p:sp>
      <p:pic>
        <p:nvPicPr>
          <p:cNvPr id="190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hape 191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Template AIC Digital Challenge.010_a.jpg"/>
          <p:cNvPicPr/>
          <p:nvPr/>
        </p:nvPicPr>
        <p:blipFill>
          <a:blip r:embed="rId2">
            <a:extLst/>
          </a:blip>
          <a:srcRect l="135" r="120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Template AIC Digital Challenge.010_b.jpg"/>
          <p:cNvPicPr/>
          <p:nvPr/>
        </p:nvPicPr>
        <p:blipFill>
          <a:blip r:embed="rId3">
            <a:extLst/>
          </a:blip>
          <a:srcRect t="1841" b="1867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Template AIC Digital Challenge.010_c.jpg"/>
          <p:cNvPicPr/>
          <p:nvPr/>
        </p:nvPicPr>
        <p:blipFill>
          <a:blip r:embed="rId4">
            <a:extLst/>
          </a:blip>
          <a:srcRect t="2588" b="2673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9923131" y="8864600"/>
            <a:ext cx="53279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Laboratory procedures</a:t>
            </a:r>
          </a:p>
        </p:txBody>
      </p:sp>
      <p:pic>
        <p:nvPicPr>
          <p:cNvPr id="197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Template AIC Digital Challenge_2.001_a.jpg"/>
          <p:cNvPicPr/>
          <p:nvPr/>
        </p:nvPicPr>
        <p:blipFill>
          <a:blip r:embed="rId2">
            <a:extLst/>
          </a:blip>
          <a:srcRect t="4870" b="4870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Template AIC Digital Challenge_2.001_b.jpg"/>
          <p:cNvPicPr/>
          <p:nvPr/>
        </p:nvPicPr>
        <p:blipFill>
          <a:blip r:embed="rId3">
            <a:extLst/>
          </a:blip>
          <a:srcRect t="6569" b="6569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Template AIC Digital Challenge_2.001_c.jpg"/>
          <p:cNvPicPr/>
          <p:nvPr/>
        </p:nvPicPr>
        <p:blipFill>
          <a:blip r:embed="rId4">
            <a:extLst/>
          </a:blip>
          <a:srcRect t="6442" b="6442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Shape 203"/>
          <p:cNvSpPr/>
          <p:nvPr/>
        </p:nvSpPr>
        <p:spPr>
          <a:xfrm>
            <a:off x="10784454" y="8864600"/>
            <a:ext cx="3605277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Digital software</a:t>
            </a:r>
          </a:p>
        </p:txBody>
      </p:sp>
      <p:pic>
        <p:nvPicPr>
          <p:cNvPr id="204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Shape 205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Template AIC Digital Challenge_2.002_a.jpg"/>
          <p:cNvPicPr/>
          <p:nvPr/>
        </p:nvPicPr>
        <p:blipFill>
          <a:blip r:embed="rId2">
            <a:extLst/>
          </a:blip>
          <a:srcRect t="7401" b="7401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Template AIC Digital Challenge_2.002_b.jpg"/>
          <p:cNvPicPr/>
          <p:nvPr/>
        </p:nvPicPr>
        <p:blipFill>
          <a:blip r:embed="rId3">
            <a:extLst/>
          </a:blip>
          <a:srcRect t="5804" b="5804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Template AIC Digital Challenge_2.002_c.jpg"/>
          <p:cNvPicPr/>
          <p:nvPr/>
        </p:nvPicPr>
        <p:blipFill>
          <a:blip r:embed="rId4">
            <a:extLst/>
          </a:blip>
          <a:srcRect t="6621" b="6621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Shape 210"/>
          <p:cNvSpPr/>
          <p:nvPr/>
        </p:nvSpPr>
        <p:spPr>
          <a:xfrm>
            <a:off x="10784454" y="8864600"/>
            <a:ext cx="3605277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Digital software</a:t>
            </a:r>
          </a:p>
        </p:txBody>
      </p:sp>
      <p:pic>
        <p:nvPicPr>
          <p:cNvPr id="211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hape 212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Template AIC Digital Challenge_2.003_a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7016" y="2921000"/>
            <a:ext cx="10387618" cy="556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Template AIC Digital Challenge_2.003_b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32052" y="2921000"/>
            <a:ext cx="9895897" cy="5562600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Shape 216"/>
          <p:cNvSpPr/>
          <p:nvPr/>
        </p:nvSpPr>
        <p:spPr>
          <a:xfrm>
            <a:off x="10733148" y="8864600"/>
            <a:ext cx="3707893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Chair-side try-in</a:t>
            </a:r>
          </a:p>
        </p:txBody>
      </p:sp>
      <p:pic>
        <p:nvPicPr>
          <p:cNvPr id="217" name="pres.00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Shape 218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Template AIC Digital Challenge_2.00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9682" y="2589879"/>
            <a:ext cx="10320063" cy="603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pres.00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/>
        </p:nvSpPr>
        <p:spPr>
          <a:xfrm>
            <a:off x="7218006" y="4051300"/>
            <a:ext cx="10878957" cy="340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Clinical cases have to be made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with cad-cam technology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either </a:t>
            </a:r>
            <a:r>
              <a:rPr sz="54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or </a:t>
            </a:r>
            <a:r>
              <a:rPr sz="5400">
                <a:solidFill>
                  <a:srgbClr val="1497FC"/>
                </a:solidFill>
              </a:rPr>
              <a:t>CHAIR-Side</a:t>
            </a:r>
          </a:p>
        </p:txBody>
      </p:sp>
      <p:sp>
        <p:nvSpPr>
          <p:cNvPr id="58" name="Shape 58"/>
          <p:cNvSpPr/>
          <p:nvPr/>
        </p:nvSpPr>
        <p:spPr>
          <a:xfrm rot="19490651">
            <a:off x="-613078" y="4568354"/>
            <a:ext cx="8139975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59" name="Shape 59"/>
          <p:cNvSpPr/>
          <p:nvPr/>
        </p:nvSpPr>
        <p:spPr>
          <a:xfrm rot="19490651">
            <a:off x="16645597" y="4568354"/>
            <a:ext cx="8539561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EXAMPLE</a:t>
            </a:r>
          </a:p>
        </p:txBody>
      </p:sp>
      <p:sp>
        <p:nvSpPr>
          <p:cNvPr id="60" name="Shape 60"/>
          <p:cNvSpPr/>
          <p:nvPr/>
        </p:nvSpPr>
        <p:spPr>
          <a:xfrm>
            <a:off x="235710" y="8801100"/>
            <a:ext cx="23912580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/>
              <a:t>Clinical cases courtesy of </a:t>
            </a:r>
            <a:r>
              <a:rPr sz="3500">
                <a:solidFill>
                  <a:srgbClr val="FF2600"/>
                </a:solidFill>
              </a:rPr>
              <a:t>dr. Nikolaos Perakis &amp; mr. Giuspeppe Mignani (lab-side) </a:t>
            </a:r>
            <a:r>
              <a:rPr sz="3500"/>
              <a:t>&amp;</a:t>
            </a:r>
            <a:r>
              <a:rPr sz="3500">
                <a:solidFill>
                  <a:srgbClr val="FF2600"/>
                </a:solidFill>
              </a:rPr>
              <a:t> </a:t>
            </a:r>
            <a:r>
              <a:rPr sz="3500">
                <a:solidFill>
                  <a:srgbClr val="1497FC"/>
                </a:solidFill>
              </a:rPr>
              <a:t>dr. Stefano Valbonesi (chair-side)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Template AIC Digital Challenge_2.005_a.jpg"/>
          <p:cNvPicPr/>
          <p:nvPr/>
        </p:nvPicPr>
        <p:blipFill>
          <a:blip r:embed="rId2">
            <a:extLst/>
          </a:blip>
          <a:srcRect t="96" b="96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Template AIC Digital Challenge_2.005_b.jpg"/>
          <p:cNvPicPr/>
          <p:nvPr/>
        </p:nvPicPr>
        <p:blipFill>
          <a:blip r:embed="rId3">
            <a:extLst/>
          </a:blip>
          <a:srcRect t="729" b="729"/>
          <a:stretch>
            <a:fillRect/>
          </a:stretch>
        </p:blipFill>
        <p:spPr>
          <a:xfrm>
            <a:off x="8623300" y="3314700"/>
            <a:ext cx="7124700" cy="464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Template AIC Digital Challenge_2.005_c.jpg"/>
          <p:cNvPicPr/>
          <p:nvPr/>
        </p:nvPicPr>
        <p:blipFill>
          <a:blip r:embed="rId4">
            <a:extLst/>
          </a:blip>
          <a:srcRect t="1069" b="1069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hape 227"/>
          <p:cNvSpPr/>
          <p:nvPr/>
        </p:nvSpPr>
        <p:spPr>
          <a:xfrm>
            <a:off x="5777379" y="8864600"/>
            <a:ext cx="1361948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Cementation procedures (isolation if adhesive cementation)</a:t>
            </a:r>
          </a:p>
        </p:txBody>
      </p:sp>
      <p:pic>
        <p:nvPicPr>
          <p:cNvPr id="228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 229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Template AIC Digital Challenge_2.006_a.jpg"/>
          <p:cNvPicPr/>
          <p:nvPr/>
        </p:nvPicPr>
        <p:blipFill>
          <a:blip r:embed="rId2">
            <a:extLst/>
          </a:blip>
          <a:srcRect t="356" b="356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Template AIC Digital Challenge_2.006_b.jpg"/>
          <p:cNvPicPr/>
          <p:nvPr/>
        </p:nvPicPr>
        <p:blipFill>
          <a:blip r:embed="rId3">
            <a:extLst/>
          </a:blip>
          <a:srcRect t="465" b="465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Template AIC Digital Challenge_2.006_c.jpg"/>
          <p:cNvPicPr/>
          <p:nvPr/>
        </p:nvPicPr>
        <p:blipFill>
          <a:blip r:embed="rId4">
            <a:extLst/>
          </a:blip>
          <a:srcRect t="983" b="983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hape 235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236" name="Shape 236"/>
          <p:cNvSpPr/>
          <p:nvPr/>
        </p:nvSpPr>
        <p:spPr>
          <a:xfrm>
            <a:off x="5777379" y="8864600"/>
            <a:ext cx="1361948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Cementation procedures (isolation if adhesive cementation)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Template AIC Digital Challenge_2.007.jpg"/>
          <p:cNvPicPr/>
          <p:nvPr/>
        </p:nvPicPr>
        <p:blipFill>
          <a:blip r:embed="rId2">
            <a:extLst/>
          </a:blip>
          <a:srcRect l="98" r="98"/>
          <a:stretch>
            <a:fillRect/>
          </a:stretch>
        </p:blipFill>
        <p:spPr>
          <a:xfrm>
            <a:off x="7687563" y="2589879"/>
            <a:ext cx="9004301" cy="6032501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Shape 239"/>
          <p:cNvSpPr/>
          <p:nvPr/>
        </p:nvSpPr>
        <p:spPr>
          <a:xfrm>
            <a:off x="5777379" y="8864600"/>
            <a:ext cx="1361948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Cementation procedures (isolation if adhesive cementation)</a:t>
            </a:r>
          </a:p>
        </p:txBody>
      </p:sp>
      <p:pic>
        <p:nvPicPr>
          <p:cNvPr id="240" name="pres.00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hape 241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Template AIC Digital Challenge_2.008_a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2741" y="3033692"/>
            <a:ext cx="11211666" cy="5562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Template AIC Digital Challenge_2.008_b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24818" y="3033692"/>
            <a:ext cx="11526626" cy="5562601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 245"/>
          <p:cNvSpPr/>
          <p:nvPr/>
        </p:nvSpPr>
        <p:spPr>
          <a:xfrm>
            <a:off x="9560431" y="8864600"/>
            <a:ext cx="6053329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Final result, 1 month recall</a:t>
            </a:r>
          </a:p>
        </p:txBody>
      </p:sp>
      <p:pic>
        <p:nvPicPr>
          <p:cNvPr id="246" name="pres.00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hape 247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Template AIC Digital Challenge_2.009_a.jpg"/>
          <p:cNvPicPr/>
          <p:nvPr/>
        </p:nvPicPr>
        <p:blipFill>
          <a:blip r:embed="rId2">
            <a:extLst/>
          </a:blip>
          <a:srcRect l="645" r="645"/>
          <a:stretch>
            <a:fillRect/>
          </a:stretch>
        </p:blipFill>
        <p:spPr>
          <a:xfrm>
            <a:off x="809625" y="3314700"/>
            <a:ext cx="6997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Template AIC Digital Challenge_2.009.jpg"/>
          <p:cNvPicPr/>
          <p:nvPr/>
        </p:nvPicPr>
        <p:blipFill>
          <a:blip r:embed="rId3">
            <a:extLst/>
          </a:blip>
          <a:srcRect t="5971" b="5971"/>
          <a:stretch>
            <a:fillRect/>
          </a:stretch>
        </p:blipFill>
        <p:spPr>
          <a:xfrm>
            <a:off x="86233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Template AIC Digital Challenge_2.009_b.jpg"/>
          <p:cNvPicPr/>
          <p:nvPr/>
        </p:nvPicPr>
        <p:blipFill>
          <a:blip r:embed="rId4">
            <a:extLst/>
          </a:blip>
          <a:srcRect t="1158" b="1158"/>
          <a:stretch>
            <a:fillRect/>
          </a:stretch>
        </p:blipFill>
        <p:spPr>
          <a:xfrm>
            <a:off x="16560800" y="3314700"/>
            <a:ext cx="7124700" cy="464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hape 252"/>
          <p:cNvSpPr/>
          <p:nvPr/>
        </p:nvSpPr>
        <p:spPr>
          <a:xfrm>
            <a:off x="7711323" y="8864600"/>
            <a:ext cx="9751569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4000"/>
              <a:t>Final result, RX post-op and 1 month recall</a:t>
            </a:r>
          </a:p>
        </p:txBody>
      </p:sp>
      <p:pic>
        <p:nvPicPr>
          <p:cNvPr id="253" name="pres.001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Shape 254"/>
          <p:cNvSpPr/>
          <p:nvPr/>
        </p:nvSpPr>
        <p:spPr>
          <a:xfrm rot="19490651">
            <a:off x="77371" y="2500292"/>
            <a:ext cx="2519168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8159518" y="2563718"/>
            <a:ext cx="7889901" cy="588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Clinical cases accepted: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inlays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onlays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overlays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veneers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crowns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bridges (max 3 teeth)</a:t>
            </a:r>
          </a:p>
        </p:txBody>
      </p:sp>
      <p:pic>
        <p:nvPicPr>
          <p:cNvPr id="63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 rot="19490651">
            <a:off x="-613078" y="4568354"/>
            <a:ext cx="8139975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65" name="Shape 65"/>
          <p:cNvSpPr/>
          <p:nvPr/>
        </p:nvSpPr>
        <p:spPr>
          <a:xfrm rot="19490651">
            <a:off x="16645597" y="4568354"/>
            <a:ext cx="8539561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EXAMPLE</a:t>
            </a:r>
          </a:p>
        </p:txBody>
      </p:sp>
      <p:sp>
        <p:nvSpPr>
          <p:cNvPr id="66" name="Shape 66"/>
          <p:cNvSpPr/>
          <p:nvPr/>
        </p:nvSpPr>
        <p:spPr>
          <a:xfrm>
            <a:off x="235710" y="8801100"/>
            <a:ext cx="23912580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/>
              <a:t>Clinical cases courtesy of </a:t>
            </a:r>
            <a:r>
              <a:rPr sz="3500">
                <a:solidFill>
                  <a:srgbClr val="FF2600"/>
                </a:solidFill>
              </a:rPr>
              <a:t>dr. Nikolaos Perakis &amp; mr. Giuspeppe Mignani (lab-side) </a:t>
            </a:r>
            <a:r>
              <a:rPr sz="3500"/>
              <a:t>&amp;</a:t>
            </a:r>
            <a:r>
              <a:rPr sz="3500">
                <a:solidFill>
                  <a:srgbClr val="FF2600"/>
                </a:solidFill>
              </a:rPr>
              <a:t> </a:t>
            </a:r>
            <a:r>
              <a:rPr sz="3500">
                <a:solidFill>
                  <a:srgbClr val="1497FC"/>
                </a:solidFill>
              </a:rPr>
              <a:t>dr. Stefano Valbonesi (chair-side)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4607569" y="2563718"/>
            <a:ext cx="14993799" cy="588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>
                <a:solidFill>
                  <a:srgbClr val="FF2600"/>
                </a:solidFill>
              </a:rPr>
              <a:t>Implant</a:t>
            </a:r>
            <a:r>
              <a:rPr sz="6200"/>
              <a:t> cases are </a:t>
            </a:r>
            <a:r>
              <a:rPr sz="6200">
                <a:solidFill>
                  <a:srgbClr val="FF2600"/>
                </a:solidFill>
              </a:rPr>
              <a:t>not</a:t>
            </a:r>
            <a:r>
              <a:rPr sz="6200"/>
              <a:t> accepted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/>
              <a:t>BUT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/>
              <a:t>if the sextant with the natural tooth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/>
              <a:t>treated with a cad-cam technology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6200"/>
              <a:t>has an implant, the case will be accepted.</a:t>
            </a:r>
          </a:p>
        </p:txBody>
      </p:sp>
      <p:pic>
        <p:nvPicPr>
          <p:cNvPr id="69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Shape 70"/>
          <p:cNvSpPr/>
          <p:nvPr/>
        </p:nvSpPr>
        <p:spPr>
          <a:xfrm>
            <a:off x="235710" y="8801100"/>
            <a:ext cx="23912580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/>
              <a:t>Clinical cases courtesy of </a:t>
            </a:r>
            <a:r>
              <a:rPr sz="3500">
                <a:solidFill>
                  <a:srgbClr val="FF2600"/>
                </a:solidFill>
              </a:rPr>
              <a:t>dr. Nikolaos Perakis &amp; mr. Giuspeppe Mignani (lab-side) </a:t>
            </a:r>
            <a:r>
              <a:rPr sz="3500"/>
              <a:t>&amp;</a:t>
            </a:r>
            <a:r>
              <a:rPr sz="3500">
                <a:solidFill>
                  <a:srgbClr val="FF2600"/>
                </a:solidFill>
              </a:rPr>
              <a:t> </a:t>
            </a:r>
            <a:r>
              <a:rPr sz="3500">
                <a:solidFill>
                  <a:srgbClr val="1497FC"/>
                </a:solidFill>
              </a:rPr>
              <a:t>dr. Stefano Valbonesi (chair-side)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/>
        </p:nvSpPr>
        <p:spPr>
          <a:xfrm>
            <a:off x="6697141" y="3638550"/>
            <a:ext cx="10989718" cy="422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In the next slides you will see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2 different EXAMPLE clinical cases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(1 per category)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 u="sng">
                <a:solidFill>
                  <a:srgbClr val="FF2600"/>
                </a:solidFill>
              </a:rPr>
              <a:t>mixed</a:t>
            </a:r>
            <a:endParaRPr sz="5400">
              <a:solidFill>
                <a:srgbClr val="FF2600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/>
              <a:t>just as an example !</a:t>
            </a:r>
          </a:p>
        </p:txBody>
      </p:sp>
      <p:sp>
        <p:nvSpPr>
          <p:cNvPr id="74" name="Shape 74"/>
          <p:cNvSpPr/>
          <p:nvPr/>
        </p:nvSpPr>
        <p:spPr>
          <a:xfrm rot="19490651">
            <a:off x="-613078" y="4568354"/>
            <a:ext cx="8139975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75" name="Shape 75"/>
          <p:cNvSpPr/>
          <p:nvPr/>
        </p:nvSpPr>
        <p:spPr>
          <a:xfrm rot="19490651">
            <a:off x="16645597" y="4568354"/>
            <a:ext cx="8539561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EXAMPLE</a:t>
            </a:r>
          </a:p>
        </p:txBody>
      </p:sp>
      <p:sp>
        <p:nvSpPr>
          <p:cNvPr id="76" name="Shape 76"/>
          <p:cNvSpPr/>
          <p:nvPr/>
        </p:nvSpPr>
        <p:spPr>
          <a:xfrm>
            <a:off x="235710" y="8801100"/>
            <a:ext cx="23912580" cy="83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/>
              <a:t>Clinical cases courtesy of </a:t>
            </a:r>
            <a:r>
              <a:rPr sz="3500">
                <a:solidFill>
                  <a:srgbClr val="FF2600"/>
                </a:solidFill>
              </a:rPr>
              <a:t>dr. Nikolaos Perakis &amp; mr. Giuspeppe Mignani (lab-side) </a:t>
            </a:r>
            <a:r>
              <a:rPr sz="3500"/>
              <a:t>&amp;</a:t>
            </a:r>
            <a:r>
              <a:rPr sz="3500">
                <a:solidFill>
                  <a:srgbClr val="FF2600"/>
                </a:solidFill>
              </a:rPr>
              <a:t> </a:t>
            </a:r>
            <a:r>
              <a:rPr sz="3500">
                <a:solidFill>
                  <a:srgbClr val="1497FC"/>
                </a:solidFill>
              </a:rPr>
              <a:t>dr. Stefano Valbonesi (chair-side)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9127135" y="3937000"/>
            <a:ext cx="6129783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>
                <a:solidFill>
                  <a:srgbClr val="FF26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>
                <a:solidFill>
                  <a:srgbClr val="FF2600"/>
                </a:solidFill>
              </a:rPr>
              <a:t>Maximum 15 slides</a:t>
            </a:r>
          </a:p>
        </p:txBody>
      </p:sp>
      <p:pic>
        <p:nvPicPr>
          <p:cNvPr id="79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1883087" y="2589872"/>
            <a:ext cx="20617829" cy="979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700"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5700" dirty="0"/>
              <a:t>Use this file, </a:t>
            </a:r>
            <a:r>
              <a:rPr lang="it-IT" sz="5700" smtClean="0"/>
              <a:t>change</a:t>
            </a:r>
            <a:r>
              <a:rPr sz="5700" smtClean="0"/>
              <a:t>your </a:t>
            </a:r>
            <a:r>
              <a:rPr sz="5700" dirty="0"/>
              <a:t>pictures and insert your clinical case!</a:t>
            </a:r>
          </a:p>
        </p:txBody>
      </p:sp>
      <p:sp>
        <p:nvSpPr>
          <p:cNvPr id="81" name="Shape 81"/>
          <p:cNvSpPr/>
          <p:nvPr/>
        </p:nvSpPr>
        <p:spPr>
          <a:xfrm>
            <a:off x="6460709" y="4959350"/>
            <a:ext cx="11462691" cy="110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600">
                <a:solidFill>
                  <a:srgbClr val="FF26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FF2600"/>
                </a:solidFill>
              </a:rPr>
              <a:t>Maximum 3 pictures per slide!</a:t>
            </a:r>
          </a:p>
        </p:txBody>
      </p:sp>
      <p:sp>
        <p:nvSpPr>
          <p:cNvPr id="82" name="Shape 82"/>
          <p:cNvSpPr/>
          <p:nvPr/>
        </p:nvSpPr>
        <p:spPr>
          <a:xfrm>
            <a:off x="1397508" y="6756399"/>
            <a:ext cx="21588985" cy="210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FF2600"/>
                </a:solidFill>
              </a:rPr>
              <a:t>Remove</a:t>
            </a:r>
            <a:r>
              <a:rPr sz="6600"/>
              <a:t> unnecessary slides introduction and examples).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/>
              <a:t>Leave </a:t>
            </a:r>
            <a:r>
              <a:rPr sz="6600">
                <a:solidFill>
                  <a:srgbClr val="FF2600"/>
                </a:solidFill>
              </a:rPr>
              <a:t>only</a:t>
            </a:r>
            <a:r>
              <a:rPr sz="6600"/>
              <a:t> your clinical case.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 rot="19490651">
            <a:off x="20595629" y="7898188"/>
            <a:ext cx="406578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86" name="Shape 86"/>
          <p:cNvSpPr/>
          <p:nvPr/>
        </p:nvSpPr>
        <p:spPr>
          <a:xfrm rot="19490651">
            <a:off x="18135012" y="7898189"/>
            <a:ext cx="4975484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1497FC"/>
                </a:solidFill>
              </a:rPr>
              <a:t>EXAMPLE</a:t>
            </a:r>
          </a:p>
        </p:txBody>
      </p:sp>
      <p:sp>
        <p:nvSpPr>
          <p:cNvPr id="87" name="Shape 87"/>
          <p:cNvSpPr/>
          <p:nvPr/>
        </p:nvSpPr>
        <p:spPr>
          <a:xfrm>
            <a:off x="310687" y="3009900"/>
            <a:ext cx="24073315" cy="637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2600"/>
                </a:solidFill>
              </a:rPr>
              <a:t>Steps needed: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1) Photos and X-rays of the quadrant to be treated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2) Brief description of the treatment plan (max 250 words)</a:t>
            </a:r>
            <a:br>
              <a:rPr sz="3200"/>
            </a:br>
            <a:r>
              <a:rPr sz="3200"/>
              <a:t>3) Photos of preparation steps</a:t>
            </a:r>
            <a:br>
              <a:rPr sz="3200"/>
            </a:br>
            <a:r>
              <a:rPr sz="3200"/>
              <a:t>4) Photos of the reconstruction steps (use of rubber dam is mandatory if adhesive techniques are involved in the buildups)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5) Photos of final preparations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6)  Photo of the silicone or polyether impression (conventional impressions) or screenshot of the software for optical impressions 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7)  Photos of the indirect restoration (categories Lab and Chair-Side-Side) and photos of the lab procedures (category Lab-Side) 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8)  Photos of cementation steps (proper isolation is mandatory in case of adhesive cementation) 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9)  Photo of the completed polished restoration. 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10)  Control image at 1 month post-treatment 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3200"/>
              <a:t>11)  Final X-rays of the treated quadrant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1936805" y="3366241"/>
            <a:ext cx="20510501" cy="596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/>
              <a:t>Don’t forget to add treatment plan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/>
              <a:t>description!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5500"/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/>
              <a:t>MAX 250 words.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5500"/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5500"/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500"/>
              <a:t>It can be inside the presentation or in a word document attached.</a:t>
            </a:r>
          </a:p>
        </p:txBody>
      </p:sp>
      <p:pic>
        <p:nvPicPr>
          <p:cNvPr id="90" name="pres.00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2057400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/>
          <p:nvPr/>
        </p:nvSpPr>
        <p:spPr>
          <a:xfrm rot="19490651">
            <a:off x="-613078" y="4568354"/>
            <a:ext cx="8139975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LAB-SIDE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2600"/>
                </a:solidFill>
              </a:rPr>
              <a:t>EXAMPLE</a:t>
            </a:r>
          </a:p>
        </p:txBody>
      </p:sp>
      <p:sp>
        <p:nvSpPr>
          <p:cNvPr id="92" name="Shape 92"/>
          <p:cNvSpPr/>
          <p:nvPr/>
        </p:nvSpPr>
        <p:spPr>
          <a:xfrm rot="19490651">
            <a:off x="16645597" y="4568354"/>
            <a:ext cx="8539561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CHAIR-SIDE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1497FC"/>
                </a:solidFill>
              </a:rPr>
              <a:t>EXAMPLE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667</Words>
  <Application>Microsoft Macintosh PowerPoint</Application>
  <PresentationFormat>Personalizzato</PresentationFormat>
  <Paragraphs>168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34</vt:i4>
      </vt:variant>
    </vt:vector>
  </HeadingPairs>
  <TitlesOfParts>
    <vt:vector size="35" baseType="lpstr">
      <vt:lpstr>Black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cp:lastModifiedBy>Gaetano Paolone</cp:lastModifiedBy>
  <cp:revision>1</cp:revision>
  <dcterms:modified xsi:type="dcterms:W3CDTF">2014-05-18T23:44:02Z</dcterms:modified>
</cp:coreProperties>
</file>